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1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83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E1"/>
    <a:srgbClr val="E774BB"/>
    <a:srgbClr val="B3B3B4"/>
    <a:srgbClr val="9F8FEF"/>
    <a:srgbClr val="94C748"/>
    <a:srgbClr val="6CC3E0"/>
    <a:srgbClr val="8590A2"/>
    <a:srgbClr val="F6F6F6"/>
    <a:srgbClr val="E2E2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1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49957"/>
            <a:ext cx="1094945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b="1" dirty="0" err="1">
                <a:solidFill>
                  <a:schemeClr val="bg1"/>
                </a:solidFill>
              </a:rPr>
              <a:t>Foundations</a:t>
            </a:r>
            <a:r>
              <a:rPr lang="it-IT" sz="2400" b="1" dirty="0">
                <a:solidFill>
                  <a:schemeClr val="bg1"/>
                </a:solidFill>
              </a:rPr>
              <a:t> of Game Design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30DA-B11B-2A06-A7F1-415B0F53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A978E7-E8AD-3B42-A01C-D78241373B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ABE69B-1909-6725-F47B-4641971EA7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F90B93B-C68D-6C4D-B304-26E4B452D5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C7DA5FA-8F48-6610-5889-D40C277A36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A32C70-13E9-CDBB-BCBC-021586FC324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 alle GAN</a:t>
            </a:r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6BD63F06-D2B6-B1D0-6696-BADEF986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12" y="1346957"/>
            <a:ext cx="3175000" cy="14395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F0A92-C19E-7DA7-7F1F-DF5D79B1CC33}"/>
              </a:ext>
            </a:extLst>
          </p:cNvPr>
          <p:cNvSpPr txBox="1"/>
          <p:nvPr/>
        </p:nvSpPr>
        <p:spPr>
          <a:xfrm>
            <a:off x="6096000" y="1464906"/>
            <a:ext cx="437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Meccanismo </a:t>
            </a:r>
            <a:r>
              <a:rPr lang="it-IT" b="1" dirty="0" err="1"/>
              <a:t>adversarial</a:t>
            </a:r>
            <a:r>
              <a:rPr lang="it-IT" dirty="0"/>
              <a:t> per il 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Generatore minimizza la </a:t>
            </a:r>
            <a:r>
              <a:rPr lang="it-IT" dirty="0" err="1"/>
              <a:t>loss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Discriminatore massimizza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7EC11-C3D3-8969-9755-B8C50B17D070}"/>
              </a:ext>
            </a:extLst>
          </p:cNvPr>
          <p:cNvSpPr txBox="1"/>
          <p:nvPr/>
        </p:nvSpPr>
        <p:spPr>
          <a:xfrm>
            <a:off x="1741166" y="2972537"/>
            <a:ext cx="7847044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latent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input z può essere manipolato, per esempio applicando operazioni aritmetiche e interpolazioni:</a:t>
            </a:r>
          </a:p>
        </p:txBody>
      </p:sp>
      <p:pic>
        <p:nvPicPr>
          <p:cNvPr id="12" name="Immagine 11" descr="Immagine che contiene collage, testo&#10;&#10;Il contenuto generato dall'IA potrebbe non essere corretto.">
            <a:extLst>
              <a:ext uri="{FF2B5EF4-FFF2-40B4-BE49-F238E27FC236}">
                <a16:creationId xmlns:a16="http://schemas.microsoft.com/office/drawing/2014/main" id="{012C90F9-B5F9-DDDE-D07A-CD48C05E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86" y="3954767"/>
            <a:ext cx="3568084" cy="2091222"/>
          </a:xfrm>
          <a:prstGeom prst="rect">
            <a:avLst/>
          </a:prstGeom>
        </p:spPr>
      </p:pic>
      <p:pic>
        <p:nvPicPr>
          <p:cNvPr id="13" name="Immagine 12" descr="Immagine che contiene bibita analcolica, bevanda, bottiglia, negozio&#10;&#10;Il contenuto generato dall'IA potrebbe non essere corretto.">
            <a:extLst>
              <a:ext uri="{FF2B5EF4-FFF2-40B4-BE49-F238E27FC236}">
                <a16:creationId xmlns:a16="http://schemas.microsoft.com/office/drawing/2014/main" id="{E60E1835-EC25-BCBB-9377-AF087641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709"/>
          <a:stretch>
            <a:fillRect/>
          </a:stretch>
        </p:blipFill>
        <p:spPr bwMode="auto">
          <a:xfrm>
            <a:off x="5297050" y="3833499"/>
            <a:ext cx="5975770" cy="2212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38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B7716-99E1-5B2A-E44C-F1273F13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979674-2F89-9879-ABF9-FEFD78F3B37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B0240D-183D-2C2C-EEBC-355992ED548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E924C28-3597-A279-0FE7-60868C36FB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A5BC8-D452-0229-EA19-B922BC33542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7ACA5C-4D24-1A61-9AC7-E947A84758BF}"/>
              </a:ext>
            </a:extLst>
          </p:cNvPr>
          <p:cNvSpPr txBox="1"/>
          <p:nvPr/>
        </p:nvSpPr>
        <p:spPr>
          <a:xfrm>
            <a:off x="1648707" y="259963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GAN </a:t>
            </a:r>
            <a:r>
              <a:rPr lang="it-IT" sz="4400" b="1" dirty="0" err="1">
                <a:solidFill>
                  <a:srgbClr val="246BE1"/>
                </a:solidFill>
              </a:rPr>
              <a:t>Disentanglement</a:t>
            </a:r>
            <a:r>
              <a:rPr lang="it-IT" sz="4400" b="1" dirty="0">
                <a:solidFill>
                  <a:srgbClr val="246BE1"/>
                </a:solidFill>
              </a:rPr>
              <a:t>: StyleGAN2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8B0F74-DF3D-FB2E-0EF8-2E7E7F47E7A7}"/>
              </a:ext>
            </a:extLst>
          </p:cNvPr>
          <p:cNvSpPr txBox="1"/>
          <p:nvPr/>
        </p:nvSpPr>
        <p:spPr>
          <a:xfrm>
            <a:off x="1174647" y="1029404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Problema</a:t>
            </a:r>
            <a:r>
              <a:rPr lang="it-IT" dirty="0"/>
              <a:t>: poca controllabilità dell’output della GAN, per la generazione di terreni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Spazio latente </a:t>
            </a:r>
            <a:r>
              <a:rPr lang="it-IT" i="1" dirty="0"/>
              <a:t>Z</a:t>
            </a:r>
            <a:r>
              <a:rPr lang="it-IT" dirty="0"/>
              <a:t> troppo «aggrovigliato»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StyleTerrain</a:t>
            </a:r>
            <a:r>
              <a:rPr lang="it-IT" dirty="0"/>
              <a:t> adotta la rete </a:t>
            </a:r>
            <a:r>
              <a:rPr lang="it-IT" b="1" dirty="0"/>
              <a:t>StyleGAN2</a:t>
            </a:r>
          </a:p>
        </p:txBody>
      </p:sp>
      <p:pic>
        <p:nvPicPr>
          <p:cNvPr id="7" name="Immagine 6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0B5E206E-7ADF-030A-FF58-42755F09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56"/>
          <a:stretch>
            <a:fillRect/>
          </a:stretch>
        </p:blipFill>
        <p:spPr>
          <a:xfrm>
            <a:off x="905069" y="2379883"/>
            <a:ext cx="4768354" cy="4116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/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Mapping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Rete feed </a:t>
                </a:r>
                <a:r>
                  <a:rPr lang="it-IT" dirty="0" err="1"/>
                  <a:t>forward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Trasforma lo </a:t>
                </a:r>
                <a:r>
                  <a:rPr lang="it-IT" b="1" dirty="0"/>
                  <a:t>spazio latente </a:t>
                </a:r>
                <a:r>
                  <a:rPr lang="it-IT" i="1" dirty="0"/>
                  <a:t>Z</a:t>
                </a:r>
                <a:r>
                  <a:rPr lang="it-IT" dirty="0"/>
                  <a:t> in </a:t>
                </a:r>
                <a:r>
                  <a:rPr lang="it-IT" i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1" dirty="0" err="1"/>
                  <a:t>Synthesis</a:t>
                </a:r>
                <a:r>
                  <a:rPr lang="it-IT" b="1" dirty="0"/>
                  <a:t>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l’aiuto del mapping network, impara un </a:t>
                </a:r>
                <a:r>
                  <a:rPr lang="it-IT" b="1" dirty="0"/>
                  <a:t>mapping</a:t>
                </a:r>
                <a:r>
                  <a:rPr lang="it-IT" dirty="0"/>
                  <a:t> che divide l’entanglement delle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Applica operazioni di </a:t>
                </a:r>
                <a:r>
                  <a:rPr lang="it-IT" b="1" dirty="0"/>
                  <a:t>style transfer </a:t>
                </a:r>
                <a:r>
                  <a:rPr lang="it-IT" dirty="0"/>
                  <a:t>a diversi livelli di risoluzione, partendo da una costante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Ad ogni livello, applica </a:t>
                </a:r>
                <a:r>
                  <a:rPr lang="it-IT" b="1" dirty="0"/>
                  <a:t>convoluzioni</a:t>
                </a:r>
                <a:r>
                  <a:rPr lang="it-IT" dirty="0"/>
                  <a:t> per elaborare la feature map precedente.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 spazio latente </a:t>
                </a:r>
                <a:r>
                  <a:rPr lang="it-IT" b="1" i="1" dirty="0"/>
                  <a:t>W</a:t>
                </a:r>
                <a:r>
                  <a:rPr lang="it-IT" b="1" dirty="0"/>
                  <a:t> modula i pesi </a:t>
                </a:r>
                <a:r>
                  <a:rPr lang="it-IT" dirty="0"/>
                  <a:t>delle convoluzioni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Grazie al </a:t>
                </a:r>
                <a:r>
                  <a:rPr lang="it-IT" i="1" dirty="0" err="1"/>
                  <a:t>disentanglement</a:t>
                </a:r>
                <a:r>
                  <a:rPr lang="it-IT" i="1" dirty="0"/>
                  <a:t> </a:t>
                </a:r>
                <a:r>
                  <a:rPr lang="it-IT" dirty="0"/>
                  <a:t>dello spazio </a:t>
                </a:r>
                <a:r>
                  <a:rPr lang="it-IT" i="1" dirty="0"/>
                  <a:t>W</a:t>
                </a:r>
                <a:r>
                  <a:rPr lang="it-IT" dirty="0"/>
                  <a:t>,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può influenzare aspetti specifici dell’immagine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aggiunto per introdurre variazioni e dettagli fini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Upsampling</a:t>
                </a:r>
                <a:r>
                  <a:rPr lang="it-IT" dirty="0"/>
                  <a:t> interno ed esterno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blipFill>
                <a:blip r:embed="rId3"/>
                <a:stretch>
                  <a:fillRect l="-811" t="-539" b="-1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4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B122-5904-2BBC-51F5-0232F23E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7E9D190-AA94-27A2-9A3D-46FE8C2604A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877FFF-4BA2-5ECE-E915-FC03D8B90DD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29A1024-910B-1DEF-570F-C3E4E07BC8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E86351C-B81A-7DEC-80A9-F4EEF6309B7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0EA15F-85EA-0278-783D-05979702C434}"/>
              </a:ext>
            </a:extLst>
          </p:cNvPr>
          <p:cNvSpPr txBox="1"/>
          <p:nvPr/>
        </p:nvSpPr>
        <p:spPr>
          <a:xfrm>
            <a:off x="1445157" y="4114415"/>
            <a:ext cx="919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246BE1"/>
                </a:solidFill>
              </a:rPr>
              <a:t>GLEAN (Generative </a:t>
            </a:r>
            <a:r>
              <a:rPr lang="it-IT" sz="3200" b="1" dirty="0" err="1">
                <a:solidFill>
                  <a:srgbClr val="246BE1"/>
                </a:solidFill>
              </a:rPr>
              <a:t>LatEnt</a:t>
            </a:r>
            <a:r>
              <a:rPr lang="it-IT" sz="3200" b="1" dirty="0">
                <a:solidFill>
                  <a:srgbClr val="246BE1"/>
                </a:solidFill>
              </a:rPr>
              <a:t> </a:t>
            </a:r>
            <a:r>
              <a:rPr lang="it-IT" sz="3200" b="1" dirty="0" err="1">
                <a:solidFill>
                  <a:srgbClr val="246BE1"/>
                </a:solidFill>
              </a:rPr>
              <a:t>bANk</a:t>
            </a:r>
            <a:r>
              <a:rPr lang="it-IT" sz="32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F8EA4-271D-44CF-C942-C3B555C25B06}"/>
              </a:ext>
            </a:extLst>
          </p:cNvPr>
          <p:cNvSpPr txBox="1"/>
          <p:nvPr/>
        </p:nvSpPr>
        <p:spPr>
          <a:xfrm>
            <a:off x="6613383" y="5163084"/>
            <a:ext cx="471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avanzato per la </a:t>
            </a:r>
            <a:r>
              <a:rPr lang="it-IT" b="1" dirty="0"/>
              <a:t>super-risoluzione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generatore</a:t>
            </a:r>
            <a:r>
              <a:rPr lang="it-IT" dirty="0"/>
              <a:t> centrale usa gli stessi pesi di StyleGAN2</a:t>
            </a:r>
          </a:p>
        </p:txBody>
      </p:sp>
      <p:pic>
        <p:nvPicPr>
          <p:cNvPr id="4" name="Immagine 3" descr="Immagine che contiene diagramm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168BA0DD-6EC0-AA0C-F6B5-2A2464EC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9" y="4724954"/>
            <a:ext cx="5080000" cy="1799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9B678C-1E9F-96EC-62B9-DBAA9449E7E4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Manipolazione Codice Latente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5E5556-7143-A0A1-DC12-C12B11A8CE12}"/>
              </a:ext>
            </a:extLst>
          </p:cNvPr>
          <p:cNvSpPr txBox="1"/>
          <p:nvPr/>
        </p:nvSpPr>
        <p:spPr>
          <a:xfrm>
            <a:off x="1069600" y="960577"/>
            <a:ext cx="8837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più bassi </a:t>
            </a:r>
            <a:r>
              <a:rPr lang="it-IT" dirty="0"/>
              <a:t>(da 0 a 3) generano la struttura grossolana (layout generale)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intermedi </a:t>
            </a:r>
            <a:r>
              <a:rPr lang="it-IT" dirty="0"/>
              <a:t>(dal 4 a 7) aggiungono dettagli come colline o fiumi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alti </a:t>
            </a:r>
            <a:r>
              <a:rPr lang="it-IT" dirty="0"/>
              <a:t>(da 8 a 17) si occupano dei dettagli fini (rugosità, texture)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</a:t>
            </a:r>
            <a:r>
              <a:rPr lang="it-IT" b="1" dirty="0"/>
              <a:t>spazio </a:t>
            </a:r>
            <a:r>
              <a:rPr lang="it-IT" b="1" i="1" dirty="0"/>
              <a:t>W</a:t>
            </a:r>
            <a:r>
              <a:rPr lang="it-IT" b="1" dirty="0"/>
              <a:t> </a:t>
            </a:r>
            <a:r>
              <a:rPr lang="it-IT" dirty="0"/>
              <a:t>è fondamentale perché permette </a:t>
            </a:r>
            <a:r>
              <a:rPr lang="it-IT" b="1" dirty="0"/>
              <a:t>manipolazioni</a:t>
            </a:r>
            <a:r>
              <a:rPr lang="it-IT" dirty="0"/>
              <a:t> lineari che producono cambiamenti localizzati e interpretabili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Interpolazione </a:t>
            </a:r>
            <a:r>
              <a:rPr lang="it-IT" dirty="0"/>
              <a:t>tra due codici </a:t>
            </a:r>
            <a:r>
              <a:rPr lang="it-IT" i="1" dirty="0"/>
              <a:t>w</a:t>
            </a:r>
            <a:r>
              <a:rPr lang="it-IT" dirty="0"/>
              <a:t>: transizione fluida tra due stili di terreno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 prendendo parte del codice w1 e parte del codice w2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Editing mirato</a:t>
            </a:r>
            <a:r>
              <a:rPr lang="it-IT" dirty="0"/>
              <a:t>: cambiando solo alcune dimensioni di w (es: aumentare la pendenza)</a:t>
            </a:r>
          </a:p>
        </p:txBody>
      </p:sp>
      <p:pic>
        <p:nvPicPr>
          <p:cNvPr id="12" name="Immagine 11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79E30F18-7F3B-F272-F65D-8F570788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81"/>
          <a:stretch>
            <a:fillRect/>
          </a:stretch>
        </p:blipFill>
        <p:spPr>
          <a:xfrm>
            <a:off x="9917382" y="681853"/>
            <a:ext cx="1688792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0258-BC12-C9DC-6475-CC149ECA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0A5FF9-A30A-620B-9DBE-57395D6E50F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42886E-A931-D1A9-B7FB-E8A2C017E6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A91BED-5B20-141F-259F-24DEE3454C1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52A449E-D315-8FBE-C9AB-06A42E1D9E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7D4A00-4CEF-FDB1-A32D-90811CA971B9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Risultati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6F7FCA-D12C-8FFA-D373-37606324D926}"/>
              </a:ext>
            </a:extLst>
          </p:cNvPr>
          <p:cNvSpPr txBox="1"/>
          <p:nvPr/>
        </p:nvSpPr>
        <p:spPr>
          <a:xfrm>
            <a:off x="2403097" y="1007146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Interpolazioni</a:t>
            </a:r>
            <a:r>
              <a:rPr lang="it-IT" dirty="0"/>
              <a:t>:</a:t>
            </a:r>
          </a:p>
        </p:txBody>
      </p:sp>
      <p:pic>
        <p:nvPicPr>
          <p:cNvPr id="16" name="Immagine 15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64775922-BE25-F93E-712C-96DA95C3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" t="9246" r="2537" b="24601"/>
          <a:stretch>
            <a:fillRect/>
          </a:stretch>
        </p:blipFill>
        <p:spPr bwMode="auto">
          <a:xfrm>
            <a:off x="959253" y="1523881"/>
            <a:ext cx="10273494" cy="1242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1D3E44D-F7BA-621E-990A-1B490F20A0C3}"/>
              </a:ext>
            </a:extLst>
          </p:cNvPr>
          <p:cNvCxnSpPr>
            <a:cxnSpLocks/>
          </p:cNvCxnSpPr>
          <p:nvPr/>
        </p:nvCxnSpPr>
        <p:spPr>
          <a:xfrm>
            <a:off x="1007702" y="3233054"/>
            <a:ext cx="10338318" cy="0"/>
          </a:xfrm>
          <a:prstGeom prst="line">
            <a:avLst/>
          </a:prstGeom>
          <a:ln>
            <a:solidFill>
              <a:srgbClr val="246BE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26CE50A3-B484-2464-DD7C-A5A677AB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9" y="3339914"/>
            <a:ext cx="4152128" cy="3401950"/>
          </a:xfrm>
          <a:prstGeom prst="rect">
            <a:avLst/>
          </a:prstGeom>
        </p:spPr>
      </p:pic>
      <p:pic>
        <p:nvPicPr>
          <p:cNvPr id="23" name="Immagine 22" descr="Immagine che contiene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A089A41-7364-8730-564F-56E68C97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423"/>
          <a:stretch>
            <a:fillRect/>
          </a:stretch>
        </p:blipFill>
        <p:spPr>
          <a:xfrm>
            <a:off x="5244413" y="3858600"/>
            <a:ext cx="6369001" cy="17011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D0ABFD-95D4-8DEE-2BB0-DC74AA73DD84}"/>
              </a:ext>
            </a:extLst>
          </p:cNvPr>
          <p:cNvSpPr txBox="1"/>
          <p:nvPr/>
        </p:nvSpPr>
        <p:spPr>
          <a:xfrm>
            <a:off x="5620552" y="34278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BD79B-2A0B-4571-035D-AB382E2C2E58}"/>
              </a:ext>
            </a:extLst>
          </p:cNvPr>
          <p:cNvSpPr txBox="1"/>
          <p:nvPr/>
        </p:nvSpPr>
        <p:spPr>
          <a:xfrm>
            <a:off x="5620552" y="5690568"/>
            <a:ext cx="542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Alta capacità di </a:t>
            </a:r>
            <a:r>
              <a:rPr lang="it-IT" b="1" dirty="0"/>
              <a:t>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Primo paper a introdurre il </a:t>
            </a:r>
            <a:r>
              <a:rPr lang="it-IT" dirty="0" err="1"/>
              <a:t>disentanglement</a:t>
            </a:r>
            <a:r>
              <a:rPr lang="it-IT" dirty="0"/>
              <a:t> per la generazione di </a:t>
            </a:r>
            <a:r>
              <a:rPr lang="it-IT" dirty="0" err="1"/>
              <a:t>heightmap</a:t>
            </a:r>
            <a:r>
              <a:rPr lang="it-IT" dirty="0"/>
              <a:t> di terreni</a:t>
            </a:r>
          </a:p>
        </p:txBody>
      </p:sp>
    </p:spTree>
    <p:extLst>
      <p:ext uri="{BB962C8B-B14F-4D97-AF65-F5344CB8AC3E}">
        <p14:creationId xmlns:p14="http://schemas.microsoft.com/office/powerpoint/2010/main" val="371547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358517"/>
            <a:ext cx="1094945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6600" b="1" dirty="0">
              <a:solidFill>
                <a:schemeClr val="bg1"/>
              </a:solidFill>
            </a:endParaRPr>
          </a:p>
          <a:p>
            <a:r>
              <a:rPr lang="it-IT" sz="54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2FADAE-DCB6-ABC3-D3B8-D0DC67CE0F21}"/>
              </a:ext>
            </a:extLst>
          </p:cNvPr>
          <p:cNvSpPr txBox="1"/>
          <p:nvPr/>
        </p:nvSpPr>
        <p:spPr>
          <a:xfrm>
            <a:off x="1356173" y="1029404"/>
            <a:ext cx="106803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Paper</a:t>
            </a:r>
            <a:r>
              <a:rPr lang="it-IT" dirty="0"/>
              <a:t> e tecniche studiate: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with style transfer (2024)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Explicit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Perlin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Style Transfer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StyleTerrain</a:t>
            </a:r>
            <a:r>
              <a:rPr lang="it-IT" i="1" dirty="0"/>
              <a:t>: </a:t>
            </a:r>
            <a:r>
              <a:rPr lang="it-IT" i="1" dirty="0" err="1"/>
              <a:t>Disentangled</a:t>
            </a:r>
            <a:r>
              <a:rPr lang="it-IT" i="1" dirty="0"/>
              <a:t> generative model for </a:t>
            </a:r>
            <a:r>
              <a:rPr lang="it-IT" i="1" dirty="0" err="1"/>
              <a:t>controllable</a:t>
            </a:r>
            <a:r>
              <a:rPr lang="it-IT" i="1" dirty="0"/>
              <a:t> high-</a:t>
            </a:r>
            <a:r>
              <a:rPr lang="it-IT" i="1" dirty="0" err="1"/>
              <a:t>quality</a:t>
            </a:r>
            <a:r>
              <a:rPr lang="it-IT" i="1" dirty="0"/>
              <a:t> </a:t>
            </a: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(2023)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GANs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Disentanglement</a:t>
            </a:r>
            <a:r>
              <a:rPr lang="it-IT" dirty="0"/>
              <a:t> dello spazio latente con StyleGAN2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Super-</a:t>
            </a:r>
            <a:r>
              <a:rPr lang="it-IT" dirty="0" err="1"/>
              <a:t>resolution</a:t>
            </a:r>
            <a:r>
              <a:rPr lang="it-IT" dirty="0"/>
              <a:t> avanzata con GLEAN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Codice </a:t>
            </a:r>
            <a:r>
              <a:rPr lang="it-IT" dirty="0" err="1"/>
              <a:t>python</a:t>
            </a:r>
            <a:r>
              <a:rPr lang="it-IT" dirty="0"/>
              <a:t> e </a:t>
            </a:r>
            <a:r>
              <a:rPr lang="it-IT" b="1" dirty="0"/>
              <a:t>demo</a:t>
            </a:r>
            <a:r>
              <a:rPr lang="it-IT" dirty="0"/>
              <a:t> preparata per tutte le tecniche del primo paper.</a:t>
            </a:r>
          </a:p>
          <a:p>
            <a:endParaRPr lang="it-IT" dirty="0"/>
          </a:p>
          <a:p>
            <a:r>
              <a:rPr lang="it-IT" dirty="0"/>
              <a:t>La generazione procedurale di terreni permette di avere (per l’utente):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Replayability</a:t>
            </a:r>
            <a:r>
              <a:rPr lang="it-IT" b="1" dirty="0"/>
              <a:t> infinita</a:t>
            </a:r>
            <a:r>
              <a:rPr lang="it-IT" dirty="0"/>
              <a:t>, con mondi sempre nuovi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Risparmio di </a:t>
            </a:r>
            <a:r>
              <a:rPr lang="it-IT" b="1" dirty="0"/>
              <a:t>risorse di memorizzazione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ai </a:t>
            </a:r>
            <a:r>
              <a:rPr lang="it-IT" b="1" dirty="0"/>
              <a:t>designers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Problemi di realismo e controllabilità dei risultati</a:t>
            </a:r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242243"/>
            <a:ext cx="89505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Generazione Procedurale di Terreno con Style Transfer  </a:t>
            </a: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8F7C-F034-88EA-2BFB-0DF712DB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26B64BA-C8BB-2663-740D-B31A25E26DB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A3C230-4F70-4BB0-FD24-765429C436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ED8AE76-0523-995E-3F6F-0776DC8EC83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DE735C-AEB9-B090-21D2-47DCA1717C1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BD36-9D5A-E7C6-7ACA-51E1AE64C306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Explicit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Policromia, schermata, modello, verde&#10;&#10;Il contenuto generato dall'IA potrebbe non essere corretto.">
            <a:extLst>
              <a:ext uri="{FF2B5EF4-FFF2-40B4-BE49-F238E27FC236}">
                <a16:creationId xmlns:a16="http://schemas.microsoft.com/office/drawing/2014/main" id="{7A4CAD5C-A230-5D93-F804-FA7EA5B5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7" y="1758056"/>
            <a:ext cx="5461217" cy="17541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23B4BA-308B-F6A0-4C06-604F6388806F}"/>
              </a:ext>
            </a:extLst>
          </p:cNvPr>
          <p:cNvSpPr txBox="1"/>
          <p:nvPr/>
        </p:nvSpPr>
        <p:spPr>
          <a:xfrm>
            <a:off x="1371601" y="1050437"/>
            <a:ext cx="7239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Matrici di dimensione diversa, con </a:t>
            </a:r>
            <a:r>
              <a:rPr lang="it-IT" b="1" dirty="0"/>
              <a:t>valori uniformemente distribuiti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Upscale</a:t>
            </a:r>
            <a:r>
              <a:rPr lang="it-IT" dirty="0"/>
              <a:t>, media -&gt; valori non più uniformemente distribuiti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481D93-EE26-45AA-DA11-AFD4457F15DE}"/>
              </a:ext>
            </a:extLst>
          </p:cNvPr>
          <p:cNvCxnSpPr/>
          <p:nvPr/>
        </p:nvCxnSpPr>
        <p:spPr>
          <a:xfrm>
            <a:off x="7744411" y="2608570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schermata, Policromia, verde, modello&#10;&#10;Il contenuto generato dall'IA potrebbe non essere corretto.">
            <a:extLst>
              <a:ext uri="{FF2B5EF4-FFF2-40B4-BE49-F238E27FC236}">
                <a16:creationId xmlns:a16="http://schemas.microsoft.com/office/drawing/2014/main" id="{BBA3EC75-2A67-BB51-CCD7-57B98F4D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7" y="1758056"/>
            <a:ext cx="1774476" cy="1751725"/>
          </a:xfrm>
          <a:prstGeom prst="rect">
            <a:avLst/>
          </a:prstGeom>
        </p:spPr>
      </p:pic>
      <p:pic>
        <p:nvPicPr>
          <p:cNvPr id="13" name="Immagine 12" descr="Immagine che contiene schermata, Policromia, verde&#10;&#10;Il contenuto generato dall'IA potrebbe non essere corretto.">
            <a:extLst>
              <a:ext uri="{FF2B5EF4-FFF2-40B4-BE49-F238E27FC236}">
                <a16:creationId xmlns:a16="http://schemas.microsoft.com/office/drawing/2014/main" id="{75F36EA2-BB67-10F9-0AAE-312930D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2" y="4094865"/>
            <a:ext cx="1789584" cy="1754141"/>
          </a:xfrm>
          <a:prstGeom prst="rect">
            <a:avLst/>
          </a:prstGeom>
        </p:spPr>
      </p:pic>
      <p:pic>
        <p:nvPicPr>
          <p:cNvPr id="14" name="Immagine 13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52BEF32-CCEC-108C-F6AC-D8A7E3A5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017" y="4094865"/>
            <a:ext cx="1776079" cy="1754139"/>
          </a:xfrm>
          <a:prstGeom prst="rect">
            <a:avLst/>
          </a:prstGeom>
        </p:spPr>
      </p:pic>
      <p:pic>
        <p:nvPicPr>
          <p:cNvPr id="15" name="Immagine 14" descr="Immagine che contiene schermata, Policromia, testo&#10;&#10;Il contenuto generato dall'IA potrebbe non essere corretto.">
            <a:extLst>
              <a:ext uri="{FF2B5EF4-FFF2-40B4-BE49-F238E27FC236}">
                <a16:creationId xmlns:a16="http://schemas.microsoft.com/office/drawing/2014/main" id="{80C5808E-6091-B466-8AB6-B773E254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447" y="4094865"/>
            <a:ext cx="1794645" cy="1754139"/>
          </a:xfrm>
          <a:prstGeom prst="rect">
            <a:avLst/>
          </a:prstGeom>
        </p:spPr>
      </p:pic>
      <p:pic>
        <p:nvPicPr>
          <p:cNvPr id="16" name="Immagine 15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AFFA28FC-9BE6-0BAF-1404-A5C2E3613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850" y="4246680"/>
            <a:ext cx="2299970" cy="2159635"/>
          </a:xfrm>
          <a:prstGeom prst="rect">
            <a:avLst/>
          </a:prstGeom>
        </p:spPr>
      </p:pic>
      <p:pic>
        <p:nvPicPr>
          <p:cNvPr id="17" name="Immagine 16" descr="Immagine che contiene schermata, diagramma, testo, quadrato&#10;&#10;Il contenuto generato dall'IA potrebbe non essere corretto.">
            <a:extLst>
              <a:ext uri="{FF2B5EF4-FFF2-40B4-BE49-F238E27FC236}">
                <a16:creationId xmlns:a16="http://schemas.microsoft.com/office/drawing/2014/main" id="{3DEC193A-04D7-96FC-1317-C2CCEBE2F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095" y="3814760"/>
            <a:ext cx="3253274" cy="288962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AC3554-57CA-FFE7-783F-CE786E100BAA}"/>
              </a:ext>
            </a:extLst>
          </p:cNvPr>
          <p:cNvSpPr txBox="1"/>
          <p:nvPr/>
        </p:nvSpPr>
        <p:spPr>
          <a:xfrm>
            <a:off x="829824" y="3634471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Filtri gaussiani di dimensioni diverse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C34B78-1525-BEB3-4B53-C31BE2EF4AB8}"/>
              </a:ext>
            </a:extLst>
          </p:cNvPr>
          <p:cNvSpPr txBox="1"/>
          <p:nvPr/>
        </p:nvSpPr>
        <p:spPr>
          <a:xfrm>
            <a:off x="6876236" y="3744489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Risultato:</a:t>
            </a:r>
          </a:p>
        </p:txBody>
      </p:sp>
    </p:spTree>
    <p:extLst>
      <p:ext uri="{BB962C8B-B14F-4D97-AF65-F5344CB8AC3E}">
        <p14:creationId xmlns:p14="http://schemas.microsoft.com/office/powerpoint/2010/main" val="4778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3255-C5BB-01B9-4BEE-0F391826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BEDF34-CF20-6DEA-91D6-9D155DA560B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FDD470-80CE-F66A-6CB3-9F983E64FB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F210A4B-2DF5-7756-208D-66CDB9E9E88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9BE5439-751F-556A-C05F-E53D6B1DB4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48124F-9D13-585D-51FE-70BAE3ABB72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4FD2BD-C310-F062-B5A3-69B02ED35807}"/>
              </a:ext>
            </a:extLst>
          </p:cNvPr>
          <p:cNvSpPr txBox="1"/>
          <p:nvPr/>
        </p:nvSpPr>
        <p:spPr>
          <a:xfrm>
            <a:off x="1231331" y="3646542"/>
            <a:ext cx="588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Procedimento ripetuto per ogni punto della </a:t>
            </a:r>
            <a:r>
              <a:rPr lang="it-IT" dirty="0" err="1"/>
              <a:t>height</a:t>
            </a:r>
            <a:r>
              <a:rPr lang="it-IT" dirty="0"/>
              <a:t> map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7BE92D-B286-DD83-5416-A8246CE9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6" y="1030258"/>
            <a:ext cx="2503460" cy="24978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A42E459-9B66-9863-25CB-F271509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13" y="1030258"/>
            <a:ext cx="2780791" cy="2497897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392F64A-ED26-1480-3BDD-187BE8B20365}"/>
              </a:ext>
            </a:extLst>
          </p:cNvPr>
          <p:cNvCxnSpPr/>
          <p:nvPr/>
        </p:nvCxnSpPr>
        <p:spPr>
          <a:xfrm>
            <a:off x="3881531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BEC9823-D03D-A9C4-8981-4F1BC66757B9}"/>
              </a:ext>
            </a:extLst>
          </p:cNvPr>
          <p:cNvCxnSpPr/>
          <p:nvPr/>
        </p:nvCxnSpPr>
        <p:spPr>
          <a:xfrm>
            <a:off x="7899792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0E03086-A363-A84C-B407-56054F628C61}"/>
              </a:ext>
            </a:extLst>
          </p:cNvPr>
          <p:cNvSpPr txBox="1"/>
          <p:nvPr/>
        </p:nvSpPr>
        <p:spPr>
          <a:xfrm>
            <a:off x="8776504" y="1968153"/>
            <a:ext cx="305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Interpolazione non lineare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CD2A08-DFEC-4EB5-D334-09AD2BE0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23" y="4179758"/>
            <a:ext cx="2301152" cy="245837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6FF4F5C-6CB3-19C1-B4D0-C9EA3D3D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25" y="4179758"/>
            <a:ext cx="2308734" cy="24583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21108A6-211B-9D89-3CC3-0A364B28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75" y="4207751"/>
            <a:ext cx="3001756" cy="2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6732-52F5-4A2C-F9FE-A8B81AC6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93CC3-0A0D-8E50-266F-BA820730903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835DC2-B002-E458-B5C0-C29C39D425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4E55ED3-C5CF-CC86-58BC-7F89E63292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0CCF4D-46C3-6034-7754-E19732ED276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B145E0-DEA4-1680-57CD-F5589CD66A7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Fractal</a:t>
            </a:r>
            <a:r>
              <a:rPr lang="it-IT" sz="4400" b="1" dirty="0">
                <a:solidFill>
                  <a:srgbClr val="246BE1"/>
                </a:solidFill>
              </a:rPr>
              <a:t> 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B599845-B3B9-6D28-0F24-7BD5C78C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7" y="1418254"/>
            <a:ext cx="2288717" cy="941143"/>
          </a:xfrm>
          <a:prstGeom prst="rect">
            <a:avLst/>
          </a:prstGeom>
        </p:spPr>
      </p:pic>
      <p:pic>
        <p:nvPicPr>
          <p:cNvPr id="6" name="Immagine 5" descr="Immagine che contiene linea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01F55128-2B72-07CF-40E2-30C5A62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6" y="2760751"/>
            <a:ext cx="2288717" cy="951847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9270857-DCE4-A231-8A39-2C8C618C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4045228"/>
            <a:ext cx="2288717" cy="939269"/>
          </a:xfrm>
          <a:prstGeom prst="rect">
            <a:avLst/>
          </a:prstGeom>
        </p:spPr>
      </p:pic>
      <p:pic>
        <p:nvPicPr>
          <p:cNvPr id="8" name="Immagine 7" descr="Immagine che contiene Policromia, verde, testo, Arte bambini&#10;&#10;Il contenuto generato dall'IA potrebbe non essere corretto.">
            <a:extLst>
              <a:ext uri="{FF2B5EF4-FFF2-40B4-BE49-F238E27FC236}">
                <a16:creationId xmlns:a16="http://schemas.microsoft.com/office/drawing/2014/main" id="{602EDDB5-EF54-2DDB-4B2F-BB1F90544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658" y="1403741"/>
            <a:ext cx="8678443" cy="1428098"/>
          </a:xfrm>
          <a:prstGeom prst="rect">
            <a:avLst/>
          </a:prstGeom>
        </p:spPr>
      </p:pic>
      <p:pic>
        <p:nvPicPr>
          <p:cNvPr id="13" name="Immagine 12" descr="Immagine che contiene Policromia, verde, arte&#10;&#10;Il contenuto generato dall'IA potrebbe non essere corretto.">
            <a:extLst>
              <a:ext uri="{FF2B5EF4-FFF2-40B4-BE49-F238E27FC236}">
                <a16:creationId xmlns:a16="http://schemas.microsoft.com/office/drawing/2014/main" id="{50523811-4EB5-B020-BDC1-FCC4D253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2831839"/>
            <a:ext cx="8678442" cy="143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6B3E1A-BB9D-58F0-9170-2D7E9C6BB32D}"/>
              </a:ext>
            </a:extLst>
          </p:cNvPr>
          <p:cNvSpPr txBox="1"/>
          <p:nvPr/>
        </p:nvSpPr>
        <p:spPr>
          <a:xfrm>
            <a:off x="696015" y="101117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Esempio in 1D: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42611A-D02E-863D-0C0B-42634C27A15A}"/>
              </a:ext>
            </a:extLst>
          </p:cNvPr>
          <p:cNvSpPr txBox="1"/>
          <p:nvPr/>
        </p:nvSpPr>
        <p:spPr>
          <a:xfrm>
            <a:off x="168531" y="2446783"/>
            <a:ext cx="273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 ottave (0.5 per la seconda):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5320396-E1B4-2EB5-7E57-F6C306B86BCB}"/>
              </a:ext>
            </a:extLst>
          </p:cNvPr>
          <p:cNvSpPr txBox="1"/>
          <p:nvPr/>
        </p:nvSpPr>
        <p:spPr>
          <a:xfrm>
            <a:off x="1042741" y="3766427"/>
            <a:ext cx="94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4 ottave: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5531AD0-EF7B-9208-6E93-350718CF34CB}"/>
              </a:ext>
            </a:extLst>
          </p:cNvPr>
          <p:cNvCxnSpPr>
            <a:cxnSpLocks/>
          </p:cNvCxnSpPr>
          <p:nvPr/>
        </p:nvCxnSpPr>
        <p:spPr>
          <a:xfrm>
            <a:off x="2900561" y="1418254"/>
            <a:ext cx="0" cy="336834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390D237-C37F-34B5-3D3A-BA5F9FF0375D}"/>
              </a:ext>
            </a:extLst>
          </p:cNvPr>
          <p:cNvSpPr txBox="1"/>
          <p:nvPr/>
        </p:nvSpPr>
        <p:spPr>
          <a:xfrm>
            <a:off x="3690874" y="1022327"/>
            <a:ext cx="47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octaves</a:t>
            </a:r>
            <a:r>
              <a:rPr lang="it-IT" dirty="0"/>
              <a:t>=6, </a:t>
            </a:r>
            <a:r>
              <a:rPr lang="it-IT" dirty="0" err="1"/>
              <a:t>persistence</a:t>
            </a:r>
            <a:r>
              <a:rPr lang="it-IT" dirty="0"/>
              <a:t>=0.5, </a:t>
            </a:r>
            <a:r>
              <a:rPr lang="it-IT" dirty="0" err="1"/>
              <a:t>lacunarity</a:t>
            </a:r>
            <a:r>
              <a:rPr lang="it-IT" dirty="0"/>
              <a:t>=2.0</a:t>
            </a:r>
          </a:p>
        </p:txBody>
      </p:sp>
      <p:pic>
        <p:nvPicPr>
          <p:cNvPr id="29" name="Immagine 28" descr="Immagine che contiene schermata, Policromia, aqu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EDB2A81-89DA-D37E-5CB4-7ED19E99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237" y="4623519"/>
            <a:ext cx="2131724" cy="2100593"/>
          </a:xfrm>
          <a:prstGeom prst="rect">
            <a:avLst/>
          </a:prstGeom>
        </p:spPr>
      </p:pic>
      <p:pic>
        <p:nvPicPr>
          <p:cNvPr id="31" name="Immagine 30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CB09920C-F017-F955-227F-24E3E4A7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270" y="4623519"/>
            <a:ext cx="2371876" cy="2100593"/>
          </a:xfrm>
          <a:prstGeom prst="rect">
            <a:avLst/>
          </a:prstGeom>
        </p:spPr>
      </p:pic>
      <p:pic>
        <p:nvPicPr>
          <p:cNvPr id="32" name="Immagine 31" descr="Immagine che contiene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FA1208CE-46A5-0CF6-1E90-88D67C06D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170" y="4623519"/>
            <a:ext cx="2131724" cy="2100593"/>
          </a:xfrm>
          <a:prstGeom prst="rect">
            <a:avLst/>
          </a:prstGeom>
        </p:spPr>
      </p:pic>
      <p:pic>
        <p:nvPicPr>
          <p:cNvPr id="33" name="Immagine 32" descr="Immagine che contiene schermat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68255C63-3E4C-AB83-A62A-0E1755B57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894" y="4623519"/>
            <a:ext cx="2371876" cy="210059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63F4566-D4E7-6EE3-B3CF-2D253C7F7C15}"/>
              </a:ext>
            </a:extLst>
          </p:cNvPr>
          <p:cNvSpPr txBox="1"/>
          <p:nvPr/>
        </p:nvSpPr>
        <p:spPr>
          <a:xfrm>
            <a:off x="3898813" y="4330196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Perlin </a:t>
            </a:r>
            <a:r>
              <a:rPr lang="it-IT" b="1" dirty="0" err="1"/>
              <a:t>Noise</a:t>
            </a:r>
            <a:r>
              <a:rPr lang="it-IT" dirty="0"/>
              <a:t>: una ottava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B801634-5F8C-199C-C8B0-36B8F61481A5}"/>
              </a:ext>
            </a:extLst>
          </p:cNvPr>
          <p:cNvSpPr txBox="1"/>
          <p:nvPr/>
        </p:nvSpPr>
        <p:spPr>
          <a:xfrm>
            <a:off x="7950451" y="4330196"/>
            <a:ext cx="329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Fractal</a:t>
            </a:r>
            <a:r>
              <a:rPr lang="it-IT" b="1" dirty="0"/>
              <a:t> Perlin </a:t>
            </a:r>
            <a:r>
              <a:rPr lang="it-IT" b="1" dirty="0" err="1"/>
              <a:t>Noise</a:t>
            </a:r>
            <a:r>
              <a:rPr lang="it-IT" dirty="0"/>
              <a:t>: sei ottave</a:t>
            </a:r>
          </a:p>
        </p:txBody>
      </p:sp>
    </p:spTree>
    <p:extLst>
      <p:ext uri="{BB962C8B-B14F-4D97-AF65-F5344CB8AC3E}">
        <p14:creationId xmlns:p14="http://schemas.microsoft.com/office/powerpoint/2010/main" val="45780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0966-3342-0233-EC03-EC71B7E1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EFE5365-1EF0-43CD-3931-08D399768D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800CCAC-F55F-EA57-651B-D41CD856EDB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4E3B27-0BF3-D61B-78BF-4C426BA0F6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0B0B3B-7C91-3BC7-562B-54BF0CE4A2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7069A-51C6-EFFC-A867-18DBDB86256E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D631D9-3106-5CF4-2635-11397BAE53BD}"/>
              </a:ext>
            </a:extLst>
          </p:cNvPr>
          <p:cNvSpPr txBox="1"/>
          <p:nvPr/>
        </p:nvSpPr>
        <p:spPr>
          <a:xfrm>
            <a:off x="949466" y="1138335"/>
            <a:ext cx="54362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Applicare uno stile ad una </a:t>
            </a:r>
            <a:r>
              <a:rPr lang="it-IT" dirty="0" err="1"/>
              <a:t>heightmap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</a:t>
            </a:r>
            <a:r>
              <a:rPr lang="it-IT" i="1" dirty="0"/>
              <a:t>VGG-19</a:t>
            </a:r>
            <a:r>
              <a:rPr lang="it-IT" dirty="0"/>
              <a:t> come feature </a:t>
            </a:r>
            <a:r>
              <a:rPr lang="it-IT" dirty="0" err="1"/>
              <a:t>extractor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Content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Mean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su </a:t>
            </a:r>
            <a:r>
              <a:rPr lang="it-IT" i="1" dirty="0"/>
              <a:t>conv5_2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dirty="0"/>
              <a:t>Matrici di Gram</a:t>
            </a:r>
            <a:r>
              <a:rPr lang="it-IT" dirty="0"/>
              <a:t>: ogni elemento rappresenta quanto sono simili i filtri i e j (</a:t>
            </a:r>
            <a:r>
              <a:rPr lang="it-IT" b="1" dirty="0"/>
              <a:t>correlazioni</a:t>
            </a:r>
            <a:r>
              <a:rPr lang="it-IT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Usa il primo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convoluzionale</a:t>
            </a:r>
            <a:r>
              <a:rPr lang="it-IT" dirty="0"/>
              <a:t> di ciascun blocco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Due </a:t>
            </a:r>
            <a:r>
              <a:rPr lang="it-IT" i="1" dirty="0"/>
              <a:t>Matrici di Gram </a:t>
            </a:r>
            <a:r>
              <a:rPr lang="it-IT" dirty="0"/>
              <a:t>(output image e style image) per calcolare la Style Loss: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555BD2D7-79F7-1D6C-8875-3557B1EC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81" y="259963"/>
            <a:ext cx="3028464" cy="21659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ED61E-F282-741D-3660-35DED2F1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46" y="2381317"/>
            <a:ext cx="2581275" cy="333375"/>
          </a:xfrm>
          <a:prstGeom prst="rect">
            <a:avLst/>
          </a:prstGeom>
        </p:spPr>
      </p:pic>
      <p:pic>
        <p:nvPicPr>
          <p:cNvPr id="8" name="Immagine 7" descr="Immagine che contiene Carattere, bianco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54B741D1-DE86-07FC-C678-142D8F73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622" y="3618671"/>
            <a:ext cx="1409700" cy="561975"/>
          </a:xfrm>
          <a:prstGeom prst="rect">
            <a:avLst/>
          </a:prstGeom>
        </p:spPr>
      </p:pic>
      <p:pic>
        <p:nvPicPr>
          <p:cNvPr id="12" name="Immagine 11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0323CA-3855-63AF-33D9-8BDF9008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824" y="5940809"/>
            <a:ext cx="3295650" cy="5715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F6224C-C3FF-4843-E3D0-20F48C711EE2}"/>
              </a:ext>
            </a:extLst>
          </p:cNvPr>
          <p:cNvSpPr txBox="1"/>
          <p:nvPr/>
        </p:nvSpPr>
        <p:spPr>
          <a:xfrm>
            <a:off x="6781593" y="2592705"/>
            <a:ext cx="5180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Total </a:t>
            </a:r>
            <a:r>
              <a:rPr lang="it-IT" b="1" dirty="0" err="1"/>
              <a:t>Variation</a:t>
            </a:r>
            <a:r>
              <a:rPr lang="it-IT" b="1" dirty="0"/>
              <a:t>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pixel dell’output image, calcola la differenza tra il pixel e quello sotto, e il pixel e quello a destra.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i pixel sono simili e più bassa sarà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Riduce gli </a:t>
            </a:r>
            <a:r>
              <a:rPr lang="it-IT" b="1" dirty="0"/>
              <a:t>artefatti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Final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r>
              <a:rPr lang="it-IT" b="1" dirty="0"/>
              <a:t>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Immagine 1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EB2B8E6A-82CE-6127-7EAF-A7320974B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20" y="2947006"/>
            <a:ext cx="3552825" cy="533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6A4DAD-66EE-EC1E-61DC-BCC0B1963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390" y="5605191"/>
            <a:ext cx="2819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A2CF7-B7D9-9ED1-8021-E9D848F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AD945-CF87-C2AC-4AD8-103DC5162F9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34D088-7954-4654-84A5-E9EC354BCFE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9D187C6-8DE7-A7BD-9572-823C0E2752A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86EBAE0-37D2-65FA-B755-8A828248461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65F6-2D7A-2371-F427-536BFD3627E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D86B45-BD29-5A96-3EF6-6E0D5D17A64B}"/>
              </a:ext>
            </a:extLst>
          </p:cNvPr>
          <p:cNvSpPr txBox="1"/>
          <p:nvPr/>
        </p:nvSpPr>
        <p:spPr>
          <a:xfrm>
            <a:off x="1016722" y="953786"/>
            <a:ext cx="1096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ottimizzazione</a:t>
            </a:r>
            <a:r>
              <a:rPr lang="it-IT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genera una </a:t>
            </a:r>
            <a:r>
              <a:rPr lang="it-IT" dirty="0" err="1"/>
              <a:t>heightmap</a:t>
            </a:r>
            <a:r>
              <a:rPr lang="it-IT" dirty="0"/>
              <a:t> tramite Perlin </a:t>
            </a:r>
            <a:r>
              <a:rPr lang="it-IT" dirty="0" err="1"/>
              <a:t>Noise</a:t>
            </a:r>
            <a:r>
              <a:rPr lang="it-IT" dirty="0"/>
              <a:t> o Explicit </a:t>
            </a:r>
            <a:r>
              <a:rPr lang="it-IT" dirty="0" err="1"/>
              <a:t>Noise</a:t>
            </a:r>
            <a:r>
              <a:rPr lang="it-IT" dirty="0"/>
              <a:t> (</a:t>
            </a:r>
            <a:r>
              <a:rPr lang="it-IT" b="1" i="1" dirty="0"/>
              <a:t>Content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ottieni una </a:t>
            </a:r>
            <a:r>
              <a:rPr lang="it-IT" dirty="0" err="1"/>
              <a:t>heightmap</a:t>
            </a:r>
            <a:r>
              <a:rPr lang="it-IT" dirty="0"/>
              <a:t> reale con lo stile desiderato (montagne, fiumi…) (</a:t>
            </a:r>
            <a:r>
              <a:rPr lang="it-IT" b="1" i="1" dirty="0"/>
              <a:t>Style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estrai le </a:t>
            </a:r>
            <a:r>
              <a:rPr lang="it-IT" b="1" dirty="0"/>
              <a:t>attivazioni dei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dirty="0"/>
              <a:t>necessari della rete neurale </a:t>
            </a:r>
            <a:r>
              <a:rPr lang="it-IT" dirty="0" err="1"/>
              <a:t>convoluzionale</a:t>
            </a:r>
            <a:r>
              <a:rPr lang="it-IT" dirty="0"/>
              <a:t>, rispetto alle due </a:t>
            </a:r>
            <a:r>
              <a:rPr lang="it-IT" dirty="0" err="1"/>
              <a:t>heightmap</a:t>
            </a:r>
            <a:r>
              <a:rPr lang="it-IT" dirty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esegui il </a:t>
            </a:r>
            <a:r>
              <a:rPr lang="it-IT" b="1" dirty="0"/>
              <a:t>ciclo di ottimizzazione </a:t>
            </a:r>
            <a:r>
              <a:rPr lang="it-IT" dirty="0"/>
              <a:t>partendo dalla </a:t>
            </a:r>
            <a:r>
              <a:rPr lang="it-IT" b="1" dirty="0"/>
              <a:t>content image </a:t>
            </a:r>
            <a:r>
              <a:rPr lang="it-IT" dirty="0"/>
              <a:t>e aggiornando l’immagine utilizzando la </a:t>
            </a:r>
            <a:r>
              <a:rPr lang="it-IT" b="1" dirty="0"/>
              <a:t>discesa del gradiente stocastica (SGD)</a:t>
            </a:r>
            <a:r>
              <a:rPr lang="it-IT" dirty="0"/>
              <a:t> con la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Loss, con un learning rate decrescente.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 descr="Immagine che contiene schizzo, disegn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E615FEF-87DE-DBC9-109D-B9D8D07A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5" y="2825809"/>
            <a:ext cx="1896745" cy="1896745"/>
          </a:xfrm>
          <a:prstGeom prst="rect">
            <a:avLst/>
          </a:prstGeom>
        </p:spPr>
      </p:pic>
      <p:pic>
        <p:nvPicPr>
          <p:cNvPr id="13" name="Immagine 12" descr="Immagine che contiene nuvola, bianco e nero, nebbia, Fotografia monocromatica&#10;&#10;Il contenuto generato dall'IA potrebbe non essere corretto.">
            <a:extLst>
              <a:ext uri="{FF2B5EF4-FFF2-40B4-BE49-F238E27FC236}">
                <a16:creationId xmlns:a16="http://schemas.microsoft.com/office/drawing/2014/main" id="{DEBE06A1-435B-F3C8-36AF-BB3F694A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55" y="4871819"/>
            <a:ext cx="1896746" cy="189674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7E7C28-0812-A9C2-2114-5C01AAB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6" y="3490134"/>
            <a:ext cx="2776883" cy="27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90B44-CD18-7482-C10B-BEA58D51E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0490" r="19538" b="12387"/>
          <a:stretch>
            <a:fillRect/>
          </a:stretch>
        </p:blipFill>
        <p:spPr bwMode="auto">
          <a:xfrm>
            <a:off x="8309242" y="4772025"/>
            <a:ext cx="2082532" cy="20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D7F6B09-8AD1-5F71-1C6B-7124D9EAA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10370" r="19537" b="12123"/>
          <a:stretch>
            <a:fillRect/>
          </a:stretch>
        </p:blipFill>
        <p:spPr bwMode="auto">
          <a:xfrm>
            <a:off x="8286749" y="2720764"/>
            <a:ext cx="2105025" cy="21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C5DD5E4-3FD9-7C8D-CC32-DD6D96C1B847}"/>
              </a:ext>
            </a:extLst>
          </p:cNvPr>
          <p:cNvCxnSpPr/>
          <p:nvPr/>
        </p:nvCxnSpPr>
        <p:spPr>
          <a:xfrm>
            <a:off x="7583699" y="383436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8CC09DF-4BFB-3FA8-9015-F8819BB3DB79}"/>
              </a:ext>
            </a:extLst>
          </p:cNvPr>
          <p:cNvCxnSpPr/>
          <p:nvPr/>
        </p:nvCxnSpPr>
        <p:spPr>
          <a:xfrm>
            <a:off x="7583699" y="5844144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34782FD-5D7C-E5A5-B8D3-92867DDDC9C3}"/>
              </a:ext>
            </a:extLst>
          </p:cNvPr>
          <p:cNvCxnSpPr>
            <a:cxnSpLocks/>
          </p:cNvCxnSpPr>
          <p:nvPr/>
        </p:nvCxnSpPr>
        <p:spPr>
          <a:xfrm flipV="1">
            <a:off x="3735599" y="3834369"/>
            <a:ext cx="1788901" cy="836354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354E789-11A5-DCE5-6E9F-67E15E3BF68A}"/>
              </a:ext>
            </a:extLst>
          </p:cNvPr>
          <p:cNvCxnSpPr>
            <a:cxnSpLocks/>
          </p:cNvCxnSpPr>
          <p:nvPr/>
        </p:nvCxnSpPr>
        <p:spPr>
          <a:xfrm>
            <a:off x="3735599" y="5099269"/>
            <a:ext cx="1788901" cy="72751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84643A-843A-B1A1-9A18-8A5519763874}"/>
              </a:ext>
            </a:extLst>
          </p:cNvPr>
          <p:cNvSpPr txBox="1"/>
          <p:nvPr/>
        </p:nvSpPr>
        <p:spPr>
          <a:xfrm>
            <a:off x="4018667" y="3580964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Himalaya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03DCA57-9566-E38F-85A9-F46FB8D9EE4F}"/>
              </a:ext>
            </a:extLst>
          </p:cNvPr>
          <p:cNvSpPr txBox="1"/>
          <p:nvPr/>
        </p:nvSpPr>
        <p:spPr>
          <a:xfrm>
            <a:off x="4283590" y="4914603"/>
            <a:ext cx="67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33500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AE2F-0155-A070-4DE5-DFB2CBE1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9B7AF51C-D8CF-F89B-7569-9B9A34CB2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56F0B2-3F44-7193-083D-7DA3A51035A4}"/>
              </a:ext>
            </a:extLst>
          </p:cNvPr>
          <p:cNvSpPr txBox="1"/>
          <p:nvPr/>
        </p:nvSpPr>
        <p:spPr>
          <a:xfrm>
            <a:off x="774440" y="242243"/>
            <a:ext cx="107022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 err="1">
                <a:solidFill>
                  <a:schemeClr val="bg1"/>
                </a:solidFill>
              </a:rPr>
              <a:t>StyleTerrain</a:t>
            </a:r>
            <a:r>
              <a:rPr lang="it-IT" sz="8000" b="1" dirty="0">
                <a:solidFill>
                  <a:schemeClr val="bg1"/>
                </a:solidFill>
              </a:rPr>
              <a:t>: Modello Generativo </a:t>
            </a:r>
            <a:r>
              <a:rPr lang="it-IT" sz="8000" b="1" dirty="0" err="1">
                <a:solidFill>
                  <a:schemeClr val="bg1"/>
                </a:solidFill>
              </a:rPr>
              <a:t>Disentangled</a:t>
            </a:r>
            <a:r>
              <a:rPr lang="it-IT" sz="8000" b="1" dirty="0">
                <a:solidFill>
                  <a:schemeClr val="bg1"/>
                </a:solidFill>
              </a:rPr>
              <a:t> per Terreno</a:t>
            </a:r>
          </a:p>
          <a:p>
            <a:pPr algn="r"/>
            <a:r>
              <a:rPr lang="it-IT" sz="8000" b="1" dirty="0">
                <a:solidFill>
                  <a:schemeClr val="bg1"/>
                </a:solidFill>
              </a:rPr>
              <a:t> Procedurale</a:t>
            </a:r>
          </a:p>
        </p:txBody>
      </p:sp>
    </p:spTree>
    <p:extLst>
      <p:ext uri="{BB962C8B-B14F-4D97-AF65-F5344CB8AC3E}">
        <p14:creationId xmlns:p14="http://schemas.microsoft.com/office/powerpoint/2010/main" val="2181879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5760</TotalTime>
  <Words>733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1097</cp:revision>
  <dcterms:created xsi:type="dcterms:W3CDTF">2024-12-06T11:55:14Z</dcterms:created>
  <dcterms:modified xsi:type="dcterms:W3CDTF">2025-06-16T21:26:02Z</dcterms:modified>
</cp:coreProperties>
</file>